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>
        <p:scale>
          <a:sx n="80" d="100"/>
          <a:sy n="80" d="100"/>
        </p:scale>
        <p:origin x="-1002" y="-7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12/23/2020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Passive </a:t>
            </a:r>
            <a:r>
              <a:rPr lang="en-US" dirty="0" smtClean="0"/>
              <a:t>Filters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Chapter 14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9228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Bandpass </a:t>
            </a:r>
            <a:r>
              <a:rPr lang="en-US" dirty="0" smtClean="0"/>
              <a:t>Filter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0" y="1150203"/>
            <a:ext cx="8915400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The </a:t>
            </a:r>
            <a:r>
              <a:rPr lang="en-US" sz="2400" i="1" dirty="0"/>
              <a:t>RLC </a:t>
            </a:r>
            <a:r>
              <a:rPr lang="en-US" sz="2400" dirty="0"/>
              <a:t>series resonant circuit provides a bandpass filter when </a:t>
            </a:r>
            <a:r>
              <a:rPr lang="en-US" sz="2400" dirty="0" smtClean="0"/>
              <a:t>the</a:t>
            </a:r>
            <a:r>
              <a:rPr lang="en-US" sz="2400" dirty="0"/>
              <a:t> </a:t>
            </a:r>
            <a:r>
              <a:rPr lang="en-US" sz="2400" dirty="0" smtClean="0"/>
              <a:t>output </a:t>
            </a:r>
            <a:r>
              <a:rPr lang="en-US" sz="2400" dirty="0"/>
              <a:t>is taken off the resistor 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584" t="27813" r="11098" b="44375"/>
          <a:stretch/>
        </p:blipFill>
        <p:spPr bwMode="auto">
          <a:xfrm>
            <a:off x="0" y="2207341"/>
            <a:ext cx="3848100" cy="282264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78" t="33299" r="39118" b="56956"/>
          <a:stretch/>
        </p:blipFill>
        <p:spPr bwMode="auto">
          <a:xfrm>
            <a:off x="3581401" y="2667000"/>
            <a:ext cx="5105400" cy="10967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6" name="Picture 4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783" t="37399" r="28464" b="43246"/>
          <a:stretch/>
        </p:blipFill>
        <p:spPr bwMode="auto">
          <a:xfrm>
            <a:off x="609599" y="4800600"/>
            <a:ext cx="7966077" cy="1981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657472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899" t="43958" r="12035" b="19167"/>
          <a:stretch/>
        </p:blipFill>
        <p:spPr bwMode="auto">
          <a:xfrm>
            <a:off x="381000" y="457200"/>
            <a:ext cx="4343401" cy="35924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4572000" y="782221"/>
                <a:ext cx="4572000" cy="120032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r>
                  <a:rPr lang="en-US" sz="2400" dirty="0" smtClean="0"/>
                  <a:t>A bandpass filter is designed to pass all frequencies within a band of frequencies,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i="1" smtClean="0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</a:rPr>
                          <m:t>1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&lt;</m:t>
                    </m:r>
                    <m:r>
                      <a:rPr lang="en-US" sz="2400" b="0" i="1" smtClean="0">
                        <a:latin typeface="Cambria Math"/>
                        <a:ea typeface="Cambria Math"/>
                      </a:rPr>
                      <m:t>𝜔</m:t>
                    </m:r>
                    <m:r>
                      <a:rPr lang="en-US" sz="2400" b="0" i="1" smtClean="0">
                        <a:latin typeface="Cambria Math"/>
                        <a:ea typeface="Cambria Math"/>
                      </a:rPr>
                      <m:t>&lt;</m:t>
                    </m:r>
                    <m:sSub>
                      <m:sSubPr>
                        <m:ctrlPr>
                          <a:rPr lang="en-US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2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72000" y="782221"/>
                <a:ext cx="4572000" cy="1200329"/>
              </a:xfrm>
              <a:prstGeom prst="rect">
                <a:avLst/>
              </a:prstGeom>
              <a:blipFill rotWithShape="1">
                <a:blip r:embed="rId3"/>
                <a:stretch>
                  <a:fillRect l="-1724" t="-2985" b="-945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Rectangle 4"/>
          <p:cNvSpPr/>
          <p:nvPr/>
        </p:nvSpPr>
        <p:spPr>
          <a:xfrm>
            <a:off x="417870" y="3886200"/>
            <a:ext cx="5601930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bandpass </a:t>
            </a:r>
            <a:r>
              <a:rPr lang="en-US" sz="2400" dirty="0" smtClean="0"/>
              <a:t>filter, is a series resonant circuit. </a:t>
            </a:r>
          </a:p>
          <a:p>
            <a:r>
              <a:rPr lang="en-US" sz="2400" dirty="0" smtClean="0"/>
              <a:t>Bandwidth and quality factor.</a:t>
            </a:r>
            <a:endParaRPr lang="en-US" sz="240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Rectangle 5"/>
              <p:cNvSpPr/>
              <p:nvPr/>
            </p:nvSpPr>
            <p:spPr>
              <a:xfrm>
                <a:off x="381000" y="5029200"/>
                <a:ext cx="8610600" cy="830997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>
                <a:spAutoFit/>
              </a:bodyPr>
              <a:lstStyle/>
              <a:p>
                <a:r>
                  <a:rPr lang="en-US" sz="2400" dirty="0" smtClean="0"/>
                  <a:t>A bandpass filter can also be formed by cascading </a:t>
                </a:r>
                <a:r>
                  <a:rPr lang="en-US" sz="2400" dirty="0"/>
                  <a:t>the </a:t>
                </a:r>
                <a:r>
                  <a:rPr lang="en-US" sz="2400" dirty="0" err="1"/>
                  <a:t>lowpass</a:t>
                </a:r>
                <a:r>
                  <a:rPr lang="en-US" sz="2400" dirty="0"/>
                  <a:t> filter (where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2</m:t>
                        </m:r>
                      </m:sub>
                    </m:sSub>
                    <m:r>
                      <a:rPr lang="en-US" sz="2400" b="0" i="1" smtClean="0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400" dirty="0" smtClean="0"/>
                  <a:t>) and </a:t>
                </a:r>
                <a:r>
                  <a:rPr lang="en-US" sz="2400" dirty="0" err="1"/>
                  <a:t>highpass</a:t>
                </a:r>
                <a:r>
                  <a:rPr lang="en-US" sz="2400" dirty="0"/>
                  <a:t> filter (where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1</m:t>
                        </m:r>
                      </m:sub>
                    </m:sSub>
                    <m:r>
                      <a:rPr lang="en-US" sz="2400" i="1">
                        <a:latin typeface="Cambria Math"/>
                      </a:rPr>
                      <m:t>=</m:t>
                    </m:r>
                    <m:sSub>
                      <m:sSubPr>
                        <m:ctrlPr>
                          <a:rPr lang="en-US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  <m:sub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400" dirty="0" smtClean="0"/>
                  <a:t>)</a:t>
                </a:r>
                <a:endParaRPr lang="en-US" sz="2400" dirty="0"/>
              </a:p>
            </p:txBody>
          </p:sp>
        </mc:Choice>
        <mc:Fallback xmlns="">
          <p:sp>
            <p:nvSpPr>
              <p:cNvPr id="6" name="Rectangle 5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5029200"/>
                <a:ext cx="8610600" cy="830997"/>
              </a:xfrm>
              <a:prstGeom prst="rect">
                <a:avLst/>
              </a:prstGeom>
              <a:blipFill rotWithShape="1">
                <a:blip r:embed="rId5"/>
                <a:stretch>
                  <a:fillRect l="-989" t="-4286" r="-565" b="-14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28780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Bandstop</a:t>
            </a:r>
            <a:r>
              <a:rPr lang="en-US" dirty="0"/>
              <a:t> </a:t>
            </a:r>
            <a:r>
              <a:rPr lang="en-US" dirty="0" smtClean="0"/>
              <a:t>Filter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152400" y="1097340"/>
                <a:ext cx="8839200" cy="1938992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 smtClean="0"/>
                  <a:t>A filter that prevents a band of frequencies between two designated values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  <m:sub>
                        <m:r>
                          <a:rPr lang="en-US" sz="2400" i="1">
                            <a:latin typeface="Cambria Math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sz="2400" dirty="0" smtClean="0"/>
                  <a:t>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sz="2400" dirty="0" smtClean="0"/>
                  <a:t> </a:t>
                </a:r>
                <a:r>
                  <a:rPr lang="en-US" sz="2400" dirty="0"/>
                  <a:t>) from passing is variably known as a </a:t>
                </a:r>
                <a:r>
                  <a:rPr lang="en-US" sz="2400" i="1" dirty="0" err="1"/>
                  <a:t>bandstop</a:t>
                </a:r>
                <a:r>
                  <a:rPr lang="en-US" sz="2400" i="1" dirty="0"/>
                  <a:t>, </a:t>
                </a:r>
                <a:r>
                  <a:rPr lang="en-US" sz="2400" i="1" dirty="0" err="1"/>
                  <a:t>bandreject</a:t>
                </a:r>
                <a:r>
                  <a:rPr lang="en-US" sz="2400" dirty="0"/>
                  <a:t>, or </a:t>
                </a:r>
                <a:r>
                  <a:rPr lang="en-US" sz="2400" i="1" dirty="0"/>
                  <a:t>notch </a:t>
                </a:r>
                <a:r>
                  <a:rPr lang="en-US" sz="2400" dirty="0"/>
                  <a:t>filter. A </a:t>
                </a:r>
                <a:r>
                  <a:rPr lang="en-US" sz="2400" dirty="0" err="1"/>
                  <a:t>bandstop</a:t>
                </a:r>
                <a:r>
                  <a:rPr lang="en-US" sz="2400" dirty="0"/>
                  <a:t> filter is formed when the output </a:t>
                </a:r>
                <a:r>
                  <a:rPr lang="en-US" sz="2400" i="1" dirty="0" smtClean="0"/>
                  <a:t>RLC</a:t>
                </a:r>
                <a:r>
                  <a:rPr lang="en-US" sz="2400" dirty="0"/>
                  <a:t> </a:t>
                </a:r>
                <a:r>
                  <a:rPr lang="en-US" sz="2400" dirty="0" smtClean="0"/>
                  <a:t>series </a:t>
                </a:r>
                <a:r>
                  <a:rPr lang="en-US" sz="2400" dirty="0"/>
                  <a:t>resonant circuit is taken off the </a:t>
                </a:r>
                <a:r>
                  <a:rPr lang="en-US" sz="2400" i="1" dirty="0"/>
                  <a:t>LC </a:t>
                </a:r>
                <a:r>
                  <a:rPr lang="en-US" sz="2400" dirty="0" smtClean="0"/>
                  <a:t>series combination</a:t>
                </a:r>
                <a:endParaRPr lang="en-US" sz="24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2400" y="1097340"/>
                <a:ext cx="8839200" cy="1938992"/>
              </a:xfrm>
              <a:prstGeom prst="rect">
                <a:avLst/>
              </a:prstGeom>
              <a:blipFill rotWithShape="1">
                <a:blip r:embed="rId2"/>
                <a:stretch>
                  <a:fillRect l="-1034" t="-2516" b="-62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42" name="Picture 2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214" t="38541" r="47057" b="40225"/>
          <a:stretch/>
        </p:blipFill>
        <p:spPr bwMode="auto">
          <a:xfrm>
            <a:off x="-19357" y="3036331"/>
            <a:ext cx="3219757" cy="22976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43" name="Picture 3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0" t="44632" r="13048" b="30976"/>
          <a:stretch/>
        </p:blipFill>
        <p:spPr bwMode="auto">
          <a:xfrm>
            <a:off x="3116786" y="3036332"/>
            <a:ext cx="6408214" cy="2069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05637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45" t="28958" r="47409" b="31875"/>
          <a:stretch/>
        </p:blipFill>
        <p:spPr bwMode="auto">
          <a:xfrm>
            <a:off x="0" y="29497"/>
            <a:ext cx="4236720" cy="38478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4601496" y="728978"/>
            <a:ext cx="4390104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i="1" dirty="0" smtClean="0"/>
              <a:t>Bandwidth</a:t>
            </a:r>
            <a:r>
              <a:rPr lang="en-US" sz="2400" dirty="0" smtClean="0"/>
              <a:t> </a:t>
            </a:r>
            <a:r>
              <a:rPr lang="en-US" sz="2400" i="1" dirty="0" smtClean="0"/>
              <a:t>of </a:t>
            </a:r>
            <a:r>
              <a:rPr lang="en-US" sz="2400" i="1" dirty="0"/>
              <a:t>rejection</a:t>
            </a:r>
            <a:r>
              <a:rPr lang="en-US" sz="2400" dirty="0" smtClean="0"/>
              <a:t>.</a:t>
            </a:r>
          </a:p>
          <a:p>
            <a:r>
              <a:rPr lang="en-US" sz="2400" dirty="0"/>
              <a:t>the maximum </a:t>
            </a:r>
            <a:r>
              <a:rPr lang="en-US" sz="2400" dirty="0" smtClean="0"/>
              <a:t>gain of </a:t>
            </a:r>
            <a:r>
              <a:rPr lang="en-US" sz="2400" dirty="0"/>
              <a:t>a passive filter is unity. To generate a gain greater than </a:t>
            </a:r>
            <a:r>
              <a:rPr lang="en-US" sz="2400" dirty="0" smtClean="0"/>
              <a:t>unity, one </a:t>
            </a:r>
            <a:r>
              <a:rPr lang="en-US" sz="2400" dirty="0"/>
              <a:t>should use an active filter </a:t>
            </a:r>
          </a:p>
        </p:txBody>
      </p:sp>
    </p:spTree>
    <p:extLst>
      <p:ext uri="{BB962C8B-B14F-4D97-AF65-F5344CB8AC3E}">
        <p14:creationId xmlns:p14="http://schemas.microsoft.com/office/powerpoint/2010/main" val="22076218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Passive </a:t>
            </a:r>
            <a:r>
              <a:rPr lang="en-US" dirty="0" smtClean="0"/>
              <a:t>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A filter is a circuit that is designed to pass signals with </a:t>
            </a:r>
            <a:r>
              <a:rPr lang="en-US" dirty="0" smtClean="0"/>
              <a:t>desired frequencies </a:t>
            </a:r>
            <a:r>
              <a:rPr lang="en-US" dirty="0"/>
              <a:t>and reject or attenuate others</a:t>
            </a:r>
            <a:r>
              <a:rPr lang="en-US" dirty="0" smtClean="0"/>
              <a:t>.</a:t>
            </a:r>
          </a:p>
          <a:p>
            <a:r>
              <a:rPr lang="en-US" dirty="0"/>
              <a:t>Filters are the circuits used in radio and TV receivers to allow us </a:t>
            </a:r>
            <a:r>
              <a:rPr lang="en-US" dirty="0" smtClean="0"/>
              <a:t>to select </a:t>
            </a:r>
            <a:r>
              <a:rPr lang="en-US" dirty="0"/>
              <a:t>one desired signal out of a multitude of broadcast signals in </a:t>
            </a:r>
            <a:r>
              <a:rPr lang="en-US" dirty="0" smtClean="0"/>
              <a:t>the environment</a:t>
            </a:r>
            <a:r>
              <a:rPr lang="en-US" dirty="0" smtClean="0"/>
              <a:t>.</a:t>
            </a:r>
          </a:p>
          <a:p>
            <a:r>
              <a:rPr lang="en-US" dirty="0"/>
              <a:t>A filter is a </a:t>
            </a:r>
            <a:r>
              <a:rPr lang="en-US" i="1" dirty="0"/>
              <a:t>passive filter </a:t>
            </a:r>
            <a:r>
              <a:rPr lang="en-US" dirty="0"/>
              <a:t>if it consists of only passive elements </a:t>
            </a:r>
            <a:r>
              <a:rPr lang="en-US" i="1" dirty="0" smtClean="0"/>
              <a:t>R</a:t>
            </a:r>
            <a:r>
              <a:rPr lang="en-US" dirty="0" smtClean="0"/>
              <a:t>, </a:t>
            </a:r>
            <a:r>
              <a:rPr lang="en-US" i="1" dirty="0" smtClean="0"/>
              <a:t>L</a:t>
            </a:r>
            <a:r>
              <a:rPr lang="en-US" dirty="0"/>
              <a:t>, and </a:t>
            </a:r>
            <a:r>
              <a:rPr lang="en-US" i="1" dirty="0"/>
              <a:t>C</a:t>
            </a:r>
            <a:r>
              <a:rPr lang="en-US" dirty="0"/>
              <a:t>. It is said to be an </a:t>
            </a:r>
            <a:r>
              <a:rPr lang="en-US" i="1" dirty="0"/>
              <a:t>active filter </a:t>
            </a:r>
            <a:r>
              <a:rPr lang="en-US" dirty="0"/>
              <a:t>if it consists of active </a:t>
            </a:r>
            <a:r>
              <a:rPr lang="en-US" dirty="0" smtClean="0"/>
              <a:t>elements (such </a:t>
            </a:r>
            <a:r>
              <a:rPr lang="en-US" dirty="0"/>
              <a:t>as transistors and op amps) in addition to passive elements </a:t>
            </a:r>
            <a:r>
              <a:rPr lang="en-US" i="1" dirty="0"/>
              <a:t>R</a:t>
            </a:r>
            <a:r>
              <a:rPr lang="en-US" dirty="0"/>
              <a:t>, </a:t>
            </a:r>
            <a:r>
              <a:rPr lang="en-US" i="1" dirty="0" smtClean="0"/>
              <a:t>L</a:t>
            </a:r>
            <a:r>
              <a:rPr lang="en-US" dirty="0" smtClean="0"/>
              <a:t>, and </a:t>
            </a:r>
            <a:r>
              <a:rPr lang="en-US" i="1" dirty="0"/>
              <a:t>C</a:t>
            </a:r>
            <a:r>
              <a:rPr lang="en-US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577469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228" t="24063" r="52914" b="51875"/>
          <a:stretch/>
        </p:blipFill>
        <p:spPr bwMode="auto">
          <a:xfrm>
            <a:off x="457200" y="914400"/>
            <a:ext cx="3642360" cy="2612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-7620" y="3527397"/>
            <a:ext cx="4572000" cy="1200329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sz="2400" dirty="0"/>
              <a:t>A </a:t>
            </a:r>
            <a:r>
              <a:rPr lang="en-US" sz="2400" i="1" dirty="0" err="1"/>
              <a:t>lowpass</a:t>
            </a:r>
            <a:r>
              <a:rPr lang="en-US" sz="2400" i="1" dirty="0"/>
              <a:t> filter </a:t>
            </a:r>
            <a:r>
              <a:rPr lang="en-US" sz="2400" dirty="0"/>
              <a:t>passes low frequencies and stops high </a:t>
            </a:r>
            <a:r>
              <a:rPr lang="en-US" sz="2400" dirty="0" smtClean="0"/>
              <a:t>frequencies, as </a:t>
            </a:r>
            <a:r>
              <a:rPr lang="en-US" sz="2400" dirty="0"/>
              <a:t>shown ideally in </a:t>
            </a:r>
            <a:r>
              <a:rPr lang="en-US" sz="2400" dirty="0" smtClean="0"/>
              <a:t>Fig</a:t>
            </a:r>
            <a:endParaRPr lang="en-US" sz="2400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710" t="17641" r="49206" b="61194"/>
          <a:stretch/>
        </p:blipFill>
        <p:spPr bwMode="auto">
          <a:xfrm>
            <a:off x="4267200" y="1066800"/>
            <a:ext cx="4146181" cy="2340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4953000" y="3388897"/>
            <a:ext cx="3903406" cy="156966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A </a:t>
            </a:r>
            <a:r>
              <a:rPr lang="en-US" sz="2400" i="1" dirty="0" err="1"/>
              <a:t>highpass</a:t>
            </a:r>
            <a:r>
              <a:rPr lang="en-US" sz="2400" i="1" dirty="0"/>
              <a:t> filter </a:t>
            </a:r>
            <a:r>
              <a:rPr lang="en-US" sz="2400" dirty="0"/>
              <a:t>passes high frequencies and rejects low </a:t>
            </a:r>
            <a:r>
              <a:rPr lang="en-US" sz="2400" dirty="0" smtClean="0"/>
              <a:t>frequencies, as </a:t>
            </a:r>
            <a:r>
              <a:rPr lang="en-US" sz="2400" dirty="0"/>
              <a:t>shown ideally in Fig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619865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48" t="27823" r="54905" b="50000"/>
          <a:stretch/>
        </p:blipFill>
        <p:spPr bwMode="auto">
          <a:xfrm>
            <a:off x="174522" y="1344153"/>
            <a:ext cx="4321277" cy="2389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229" t="54167" r="52834" b="23286"/>
          <a:stretch/>
        </p:blipFill>
        <p:spPr bwMode="auto">
          <a:xfrm>
            <a:off x="4876800" y="1676401"/>
            <a:ext cx="4047345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174522" y="3762932"/>
            <a:ext cx="4572000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sz="2400" dirty="0"/>
              <a:t>A </a:t>
            </a:r>
            <a:r>
              <a:rPr lang="en-US" sz="2400" i="1" dirty="0"/>
              <a:t>bandpass filter </a:t>
            </a:r>
            <a:r>
              <a:rPr lang="en-US" sz="2400" dirty="0"/>
              <a:t>passes frequencies within a frequency band </a:t>
            </a:r>
            <a:r>
              <a:rPr lang="en-US" sz="2400" dirty="0" smtClean="0"/>
              <a:t>and blocks </a:t>
            </a:r>
            <a:r>
              <a:rPr lang="en-US" sz="2400" dirty="0"/>
              <a:t>or attenuates frequencies outside the band, as shown ideally in Fig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sp>
        <p:nvSpPr>
          <p:cNvPr id="5" name="Rectangle 4"/>
          <p:cNvSpPr/>
          <p:nvPr/>
        </p:nvSpPr>
        <p:spPr>
          <a:xfrm>
            <a:off x="4876800" y="3762932"/>
            <a:ext cx="4267200" cy="193899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A </a:t>
            </a:r>
            <a:r>
              <a:rPr lang="en-US" sz="2400" i="1" dirty="0" err="1"/>
              <a:t>bandstop</a:t>
            </a:r>
            <a:r>
              <a:rPr lang="en-US" sz="2400" i="1" dirty="0"/>
              <a:t> filter </a:t>
            </a:r>
            <a:r>
              <a:rPr lang="en-US" sz="2400" dirty="0"/>
              <a:t>passes frequencies outside a frequency band </a:t>
            </a:r>
            <a:r>
              <a:rPr lang="en-US" sz="2400" dirty="0" smtClean="0"/>
              <a:t>and blocks </a:t>
            </a:r>
            <a:r>
              <a:rPr lang="en-US" sz="2400" dirty="0"/>
              <a:t>or attenuates frequencies within the band, as shown </a:t>
            </a:r>
            <a:r>
              <a:rPr lang="en-US" sz="2400" dirty="0" smtClean="0"/>
              <a:t>ideally in </a:t>
            </a:r>
            <a:r>
              <a:rPr lang="en-US" sz="2400" dirty="0"/>
              <a:t>Fig. </a:t>
            </a:r>
          </a:p>
        </p:txBody>
      </p:sp>
    </p:spTree>
    <p:extLst>
      <p:ext uri="{BB962C8B-B14F-4D97-AF65-F5344CB8AC3E}">
        <p14:creationId xmlns:p14="http://schemas.microsoft.com/office/powerpoint/2010/main" val="756260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6" t="23750" r="10629" b="39375"/>
          <a:stretch/>
        </p:blipFill>
        <p:spPr bwMode="auto">
          <a:xfrm>
            <a:off x="41328" y="762000"/>
            <a:ext cx="8950272" cy="3429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6544838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Lowpass</a:t>
            </a:r>
            <a:r>
              <a:rPr lang="en-US" dirty="0"/>
              <a:t> </a:t>
            </a:r>
            <a:r>
              <a:rPr lang="en-US" dirty="0" smtClean="0"/>
              <a:t>Filter</a:t>
            </a: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29" t="27708" r="53968" b="50000"/>
          <a:stretch/>
        </p:blipFill>
        <p:spPr bwMode="auto">
          <a:xfrm>
            <a:off x="36870" y="2196301"/>
            <a:ext cx="3925530" cy="224615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42" t="39818" r="7040" b="43448"/>
          <a:stretch/>
        </p:blipFill>
        <p:spPr bwMode="auto">
          <a:xfrm>
            <a:off x="3657600" y="2590800"/>
            <a:ext cx="5417386" cy="15721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152400" y="1213008"/>
            <a:ext cx="8922586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A typical </a:t>
            </a:r>
            <a:r>
              <a:rPr lang="en-US" sz="2400" dirty="0" err="1"/>
              <a:t>lowpass</a:t>
            </a:r>
            <a:r>
              <a:rPr lang="en-US" sz="2400" dirty="0"/>
              <a:t> filter is formed when the output of an </a:t>
            </a:r>
            <a:r>
              <a:rPr lang="en-US" sz="2400" i="1" dirty="0"/>
              <a:t>RC </a:t>
            </a:r>
            <a:r>
              <a:rPr lang="en-US" sz="2400" dirty="0"/>
              <a:t>circuit </a:t>
            </a:r>
            <a:r>
              <a:rPr lang="en-US" sz="2400" dirty="0" smtClean="0"/>
              <a:t>is taken </a:t>
            </a:r>
            <a:r>
              <a:rPr lang="en-US" sz="2400" dirty="0"/>
              <a:t>off the capacitor </a:t>
            </a:r>
          </a:p>
        </p:txBody>
      </p:sp>
      <p:pic>
        <p:nvPicPr>
          <p:cNvPr id="4100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713" t="27117" r="9987" b="55141"/>
          <a:stretch/>
        </p:blipFill>
        <p:spPr bwMode="auto">
          <a:xfrm>
            <a:off x="685800" y="4724400"/>
            <a:ext cx="8269432" cy="190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52340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420" t="47709" r="26442" b="32083"/>
          <a:stretch/>
        </p:blipFill>
        <p:spPr bwMode="auto">
          <a:xfrm>
            <a:off x="3505199" y="381000"/>
            <a:ext cx="4409679" cy="22631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381000" y="2228671"/>
                <a:ext cx="8534400" cy="8309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US" sz="2400" dirty="0" smtClean="0"/>
                  <a:t>A </a:t>
                </a:r>
                <a:r>
                  <a:rPr lang="en-US" sz="2400" dirty="0" err="1"/>
                  <a:t>lowpass</a:t>
                </a:r>
                <a:r>
                  <a:rPr lang="en-US" sz="2400" dirty="0"/>
                  <a:t> filter is designed to pass only frequencies from dc up to</a:t>
                </a:r>
                <a:br>
                  <a:rPr lang="en-US" sz="2400" dirty="0"/>
                </a:br>
                <a:r>
                  <a:rPr lang="en-US" sz="2400" dirty="0"/>
                  <a:t>the cutoff frequency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smtClean="0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  <m:sub>
                        <m:r>
                          <a:rPr lang="en-US" sz="2400" b="0" i="1" smtClean="0">
                            <a:latin typeface="Cambria Math"/>
                            <a:ea typeface="Cambria Math"/>
                          </a:rPr>
                          <m:t>𝑐</m:t>
                        </m:r>
                      </m:sub>
                    </m:sSub>
                  </m:oMath>
                </a14:m>
                <a:endParaRPr lang="en-US" sz="24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000" y="2228671"/>
                <a:ext cx="8534400" cy="830997"/>
              </a:xfrm>
              <a:prstGeom prst="rect">
                <a:avLst/>
              </a:prstGeom>
              <a:blipFill rotWithShape="1">
                <a:blip r:embed="rId3"/>
                <a:stretch>
                  <a:fillRect l="-1143" t="-5882" b="-1617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73215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Highpass</a:t>
            </a:r>
            <a:r>
              <a:rPr lang="en-US" dirty="0"/>
              <a:t> </a:t>
            </a:r>
            <a:r>
              <a:rPr lang="en-US" dirty="0" smtClean="0"/>
              <a:t>Filter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23684" y="1447800"/>
            <a:ext cx="8382000" cy="83099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2400" dirty="0"/>
              <a:t>A </a:t>
            </a:r>
            <a:r>
              <a:rPr lang="en-US" sz="2400" dirty="0" err="1"/>
              <a:t>highpass</a:t>
            </a:r>
            <a:r>
              <a:rPr lang="en-US" sz="2400" dirty="0"/>
              <a:t> filter is formed when the output of an </a:t>
            </a:r>
            <a:r>
              <a:rPr lang="en-US" sz="2400" i="1" dirty="0"/>
              <a:t>RC </a:t>
            </a:r>
            <a:r>
              <a:rPr lang="en-US" sz="2400" dirty="0"/>
              <a:t>circuit is </a:t>
            </a:r>
            <a:r>
              <a:rPr lang="en-US" sz="2400" dirty="0" smtClean="0"/>
              <a:t>taken off </a:t>
            </a:r>
            <a:r>
              <a:rPr lang="en-US" sz="2400" dirty="0"/>
              <a:t>the </a:t>
            </a:r>
            <a:r>
              <a:rPr lang="en-US" sz="2400" dirty="0" smtClean="0"/>
              <a:t>resistor</a:t>
            </a:r>
            <a:endParaRPr lang="en-US" sz="2400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52" t="19792" r="8170" b="53830"/>
          <a:stretch/>
        </p:blipFill>
        <p:spPr bwMode="auto">
          <a:xfrm>
            <a:off x="223684" y="2405506"/>
            <a:ext cx="3738716" cy="27614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232" t="28003" r="38551" b="55141"/>
          <a:stretch/>
        </p:blipFill>
        <p:spPr bwMode="auto">
          <a:xfrm>
            <a:off x="3657600" y="2639960"/>
            <a:ext cx="4557971" cy="1944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8" name="Picture 4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484" t="54883" r="27669" b="26242"/>
          <a:stretch/>
        </p:blipFill>
        <p:spPr bwMode="auto">
          <a:xfrm>
            <a:off x="895094" y="4849894"/>
            <a:ext cx="7492640" cy="18557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36953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671" t="34792" r="10161" b="24395"/>
          <a:stretch/>
        </p:blipFill>
        <p:spPr bwMode="auto">
          <a:xfrm>
            <a:off x="457200" y="228600"/>
            <a:ext cx="4196068" cy="4343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Rectangle 3"/>
              <p:cNvSpPr/>
              <p:nvPr/>
            </p:nvSpPr>
            <p:spPr>
              <a:xfrm>
                <a:off x="4196829" y="914400"/>
                <a:ext cx="4572000" cy="1384995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>
                <a:spAutoFit/>
              </a:bodyPr>
              <a:lstStyle/>
              <a:p>
                <a:r>
                  <a:rPr lang="en-US" sz="2800" dirty="0" smtClean="0"/>
                  <a:t>A </a:t>
                </a:r>
                <a:r>
                  <a:rPr lang="en-US" sz="2800" dirty="0" err="1"/>
                  <a:t>highpass</a:t>
                </a:r>
                <a:r>
                  <a:rPr lang="en-US" sz="2800" dirty="0"/>
                  <a:t> filter is designed to pass all frequencies above its </a:t>
                </a:r>
                <a:r>
                  <a:rPr lang="en-US" sz="2800" dirty="0" smtClean="0"/>
                  <a:t>cutoff frequency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800" i="1" smtClean="0">
                            <a:latin typeface="Cambria Math"/>
                            <a:ea typeface="Cambria Math"/>
                          </a:rPr>
                        </m:ctrlPr>
                      </m:sSubPr>
                      <m:e>
                        <m:r>
                          <a:rPr lang="en-US" sz="2800" i="1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  <m:sub>
                        <m:r>
                          <a:rPr lang="en-US" sz="2800" b="0" i="1" smtClean="0">
                            <a:latin typeface="Cambria Math"/>
                            <a:ea typeface="Cambria Math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sz="2800" dirty="0" smtClean="0"/>
                  <a:t>.</a:t>
                </a:r>
                <a:endParaRPr lang="en-US" sz="2800" dirty="0"/>
              </a:p>
            </p:txBody>
          </p:sp>
        </mc:Choice>
        <mc:Fallback xmlns="">
          <p:sp>
            <p:nvSpPr>
              <p:cNvPr id="4" name="Rectangle 3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96829" y="914400"/>
                <a:ext cx="4572000" cy="1384995"/>
              </a:xfrm>
              <a:prstGeom prst="rect">
                <a:avLst/>
              </a:prstGeom>
              <a:blipFill rotWithShape="1">
                <a:blip r:embed="rId3"/>
                <a:stretch>
                  <a:fillRect l="-2387" t="-3030" r="-4111" b="-108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8124558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874</TotalTime>
  <Words>444</Words>
  <Application>Microsoft Office PowerPoint</Application>
  <PresentationFormat>On-screen Show (4:3)</PresentationFormat>
  <Paragraphs>26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Passive Filters</vt:lpstr>
      <vt:lpstr>Passive Filters</vt:lpstr>
      <vt:lpstr>PowerPoint Presentation</vt:lpstr>
      <vt:lpstr>PowerPoint Presentation</vt:lpstr>
      <vt:lpstr>PowerPoint Presentation</vt:lpstr>
      <vt:lpstr>Lowpass Filter</vt:lpstr>
      <vt:lpstr>PowerPoint Presentation</vt:lpstr>
      <vt:lpstr>Highpass Filter</vt:lpstr>
      <vt:lpstr>PowerPoint Presentation</vt:lpstr>
      <vt:lpstr>Bandpass Filter</vt:lpstr>
      <vt:lpstr>PowerPoint Presentation</vt:lpstr>
      <vt:lpstr>Bandstop Filter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Passive Filters</dc:title>
  <dc:creator>Habib</dc:creator>
  <cp:lastModifiedBy>Windows User</cp:lastModifiedBy>
  <cp:revision>13</cp:revision>
  <dcterms:created xsi:type="dcterms:W3CDTF">2006-08-16T00:00:00Z</dcterms:created>
  <dcterms:modified xsi:type="dcterms:W3CDTF">2020-12-23T05:38:14Z</dcterms:modified>
</cp:coreProperties>
</file>